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331" r:id="rId26"/>
    <p:sldId id="332" r:id="rId27"/>
    <p:sldId id="333" r:id="rId28"/>
    <p:sldId id="339" r:id="rId29"/>
    <p:sldId id="335" r:id="rId30"/>
    <p:sldId id="334" r:id="rId31"/>
    <p:sldId id="336" r:id="rId32"/>
    <p:sldId id="338" r:id="rId33"/>
    <p:sldId id="337" r:id="rId34"/>
    <p:sldId id="344" r:id="rId35"/>
    <p:sldId id="342" r:id="rId36"/>
    <p:sldId id="340" r:id="rId37"/>
    <p:sldId id="345" r:id="rId38"/>
    <p:sldId id="341" r:id="rId39"/>
    <p:sldId id="293" r:id="rId40"/>
    <p:sldId id="306" r:id="rId4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6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11/01/2026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Como colocar o conhecimento dentro do computador + como fazer ele pensar com esse conhecimento.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Representação de Conhecimento: Representar conhecimento de modo que o computador possa </a:t>
            </a:r>
            <a:r>
              <a:rPr lang="pt-BR" b="1" dirty="0" smtClean="0"/>
              <a:t>entender, manipular e derivar conclusões</a:t>
            </a:r>
            <a:r>
              <a:rPr lang="pt-B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Raciocínio Automático: É a capacidade da máquina </a:t>
            </a:r>
            <a:r>
              <a:rPr lang="pt-BR" b="1" dirty="0" smtClean="0"/>
              <a:t>inferir novos fatos</a:t>
            </a:r>
            <a:r>
              <a:rPr lang="pt-BR" dirty="0" smtClean="0"/>
              <a:t>, </a:t>
            </a:r>
            <a:r>
              <a:rPr lang="pt-BR" b="1" dirty="0" smtClean="0"/>
              <a:t>tomar decisões</a:t>
            </a:r>
            <a:r>
              <a:rPr lang="pt-BR" dirty="0" smtClean="0"/>
              <a:t> ou </a:t>
            </a:r>
            <a:r>
              <a:rPr lang="pt-BR" b="1" dirty="0" smtClean="0"/>
              <a:t>deduzir conclusões</a:t>
            </a:r>
            <a:r>
              <a:rPr lang="pt-BR" dirty="0" smtClean="0"/>
              <a:t> a partir do conhecimento representado.</a:t>
            </a:r>
            <a:endParaRPr lang="en-US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i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64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8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189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85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7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se aplica 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082251" cy="5032375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Saúde</a:t>
            </a:r>
            <a:r>
              <a:rPr lang="pt-BR" dirty="0" smtClean="0"/>
              <a:t>: diagnóstico por </a:t>
            </a:r>
            <a:r>
              <a:rPr lang="pt-BR" dirty="0"/>
              <a:t>imagem, análise de exames, descoberta de </a:t>
            </a:r>
            <a:r>
              <a:rPr lang="pt-BR" dirty="0" smtClean="0"/>
              <a:t>fármacos</a:t>
            </a:r>
          </a:p>
          <a:p>
            <a:r>
              <a:rPr lang="pt-BR" b="1" dirty="0" smtClean="0"/>
              <a:t>Indústria </a:t>
            </a:r>
            <a:r>
              <a:rPr lang="pt-BR" b="1" dirty="0"/>
              <a:t>&amp; </a:t>
            </a:r>
            <a:r>
              <a:rPr lang="pt-BR" b="1" dirty="0" smtClean="0"/>
              <a:t>manufatura</a:t>
            </a:r>
            <a:r>
              <a:rPr lang="pt-BR" dirty="0"/>
              <a:t>: inspeção, automação, manutenção </a:t>
            </a:r>
            <a:r>
              <a:rPr lang="pt-BR" dirty="0" smtClean="0"/>
              <a:t>preditiva</a:t>
            </a:r>
          </a:p>
          <a:p>
            <a:r>
              <a:rPr lang="pt-BR" b="1" dirty="0" smtClean="0"/>
              <a:t>Transporte</a:t>
            </a:r>
            <a:r>
              <a:rPr lang="pt-BR" dirty="0" smtClean="0"/>
              <a:t>: carros </a:t>
            </a:r>
            <a:r>
              <a:rPr lang="pt-BR" dirty="0"/>
              <a:t>autônomos, otimização de rotas, logística inteligente</a:t>
            </a:r>
          </a:p>
          <a:p>
            <a:r>
              <a:rPr lang="pt-BR" b="1" dirty="0" smtClean="0"/>
              <a:t>Finanças</a:t>
            </a:r>
            <a:r>
              <a:rPr lang="pt-BR" dirty="0" smtClean="0"/>
              <a:t>: </a:t>
            </a:r>
            <a:r>
              <a:rPr lang="pt-BR" dirty="0"/>
              <a:t>detecção de fraude, análise de risco, trading algorítmico</a:t>
            </a:r>
          </a:p>
          <a:p>
            <a:r>
              <a:rPr lang="pt-BR" b="1" dirty="0" smtClean="0"/>
              <a:t>Agricultura</a:t>
            </a:r>
            <a:r>
              <a:rPr lang="pt-BR" dirty="0" smtClean="0"/>
              <a:t>: </a:t>
            </a:r>
            <a:r>
              <a:rPr lang="pt-BR" dirty="0"/>
              <a:t>previsão de safras, detecção de pragas, irrigação inteligente</a:t>
            </a:r>
          </a:p>
          <a:p>
            <a:r>
              <a:rPr lang="pt-BR" b="1" dirty="0"/>
              <a:t>Comércio e </a:t>
            </a:r>
            <a:r>
              <a:rPr lang="pt-BR" b="1" dirty="0" smtClean="0"/>
              <a:t>marketing</a:t>
            </a:r>
            <a:r>
              <a:rPr lang="pt-BR" dirty="0" smtClean="0"/>
              <a:t>: </a:t>
            </a:r>
            <a:r>
              <a:rPr lang="pt-BR" dirty="0"/>
              <a:t>recomendação (como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Amazon</a:t>
            </a:r>
            <a:r>
              <a:rPr lang="pt-BR" dirty="0"/>
              <a:t>), </a:t>
            </a:r>
            <a:r>
              <a:rPr lang="pt-BR" dirty="0" smtClean="0"/>
              <a:t>segmentação</a:t>
            </a:r>
          </a:p>
          <a:p>
            <a:r>
              <a:rPr lang="pt-BR" b="1" dirty="0" smtClean="0"/>
              <a:t>Educação</a:t>
            </a:r>
            <a:r>
              <a:rPr lang="pt-BR" dirty="0" smtClean="0"/>
              <a:t>: tutores </a:t>
            </a:r>
            <a:r>
              <a:rPr lang="pt-BR" dirty="0"/>
              <a:t>inteligentes, avaliação automática, personalização de ensino</a:t>
            </a:r>
          </a:p>
          <a:p>
            <a:r>
              <a:rPr lang="pt-BR" b="1" dirty="0" smtClean="0"/>
              <a:t>Segurança</a:t>
            </a:r>
            <a:r>
              <a:rPr lang="pt-BR" dirty="0" smtClean="0"/>
              <a:t>: </a:t>
            </a:r>
            <a:r>
              <a:rPr lang="pt-BR" dirty="0"/>
              <a:t>visão computacional, detecção de ameaças, monitoramento</a:t>
            </a:r>
          </a:p>
          <a:p>
            <a:r>
              <a:rPr lang="pt-BR" b="1" dirty="0" smtClean="0"/>
              <a:t>Entretenimento</a:t>
            </a:r>
            <a:r>
              <a:rPr lang="pt-BR" dirty="0" smtClean="0"/>
              <a:t>: </a:t>
            </a:r>
            <a:r>
              <a:rPr lang="pt-BR" dirty="0"/>
              <a:t>geração de imagens, música, jogos, dublagem automática</a:t>
            </a:r>
          </a:p>
          <a:p>
            <a:r>
              <a:rPr lang="pt-BR" b="1" dirty="0" smtClean="0"/>
              <a:t>Serviços</a:t>
            </a:r>
            <a:r>
              <a:rPr lang="pt-BR" dirty="0" smtClean="0"/>
              <a:t>: </a:t>
            </a:r>
            <a:r>
              <a:rPr lang="pt-BR" dirty="0"/>
              <a:t>assistentes virtuais, </a:t>
            </a:r>
            <a:r>
              <a:rPr lang="pt-BR" dirty="0" err="1"/>
              <a:t>chatbots</a:t>
            </a:r>
            <a:r>
              <a:rPr lang="pt-BR" dirty="0"/>
              <a:t>, automação de </a:t>
            </a:r>
            <a:r>
              <a:rPr lang="pt-BR" dirty="0" smtClean="0"/>
              <a:t>atendimento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00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tipos de problemas </a:t>
            </a:r>
            <a:r>
              <a:rPr lang="pt-BR" dirty="0" smtClean="0"/>
              <a:t>a IA resolve</a:t>
            </a:r>
            <a:r>
              <a:rPr lang="pt-BR" dirty="0"/>
              <a:t>?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82250" cy="503237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Classificação</a:t>
            </a:r>
            <a:r>
              <a:rPr lang="pt-BR" altLang="pt-BR" dirty="0" smtClean="0"/>
              <a:t>: categorizar: spam, doença, objeto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Regressão</a:t>
            </a:r>
            <a:r>
              <a:rPr lang="pt-BR" altLang="pt-BR" dirty="0" smtClean="0"/>
              <a:t>: prever números: preços, demandas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Detecção e rastreamento</a:t>
            </a:r>
            <a:r>
              <a:rPr lang="pt-BR" altLang="pt-BR" dirty="0" smtClean="0"/>
              <a:t>: encontrar e rastrear objetos em imagens e vídeos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Reconhecimento e interpretação</a:t>
            </a:r>
            <a:r>
              <a:rPr lang="pt-BR" altLang="pt-BR" dirty="0" smtClean="0"/>
              <a:t>: fala, texto, tradução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Previsão temporal</a:t>
            </a:r>
            <a:r>
              <a:rPr lang="pt-BR" altLang="pt-BR" dirty="0" smtClean="0"/>
              <a:t>: tendências, risco, clima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Recomendação</a:t>
            </a:r>
            <a:r>
              <a:rPr lang="pt-BR" altLang="pt-BR" dirty="0" smtClean="0"/>
              <a:t>: produtos, filmes, conteúdo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Decisão e controle</a:t>
            </a:r>
            <a:r>
              <a:rPr lang="pt-BR" altLang="pt-BR" dirty="0" smtClean="0"/>
              <a:t>: robôs, veículos, agentes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Geração de conteúdo</a:t>
            </a:r>
            <a:r>
              <a:rPr lang="pt-BR" altLang="pt-BR" dirty="0" smtClean="0"/>
              <a:t>: texto, imagem, música, 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</a:t>
            </a:r>
            <a:r>
              <a:rPr lang="pt-BR" dirty="0" smtClean="0"/>
              <a:t>Estreita </a:t>
            </a:r>
            <a:r>
              <a:rPr lang="pt-BR" dirty="0"/>
              <a:t>vs. IA </a:t>
            </a:r>
            <a:r>
              <a:rPr lang="pt-BR" dirty="0" smtClean="0"/>
              <a:t>Geral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5403273" y="1825624"/>
            <a:ext cx="6517177" cy="503237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/>
              <a:t>IA Estreita: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Especialista em uma </a:t>
            </a:r>
            <a:r>
              <a:rPr lang="pt-BR" dirty="0" smtClean="0"/>
              <a:t>única tarefa e.g., </a:t>
            </a:r>
            <a:r>
              <a:rPr lang="pt-BR" altLang="pt-BR" dirty="0" smtClean="0"/>
              <a:t>identificar </a:t>
            </a:r>
            <a:r>
              <a:rPr lang="pt-BR" altLang="pt-BR" dirty="0"/>
              <a:t>doenças em imagens médicas, </a:t>
            </a:r>
            <a:r>
              <a:rPr lang="pt-BR" altLang="pt-BR" dirty="0" smtClean="0"/>
              <a:t>dirigir </a:t>
            </a:r>
            <a:r>
              <a:rPr lang="pt-BR" altLang="pt-BR" dirty="0"/>
              <a:t>carros, </a:t>
            </a:r>
            <a:r>
              <a:rPr lang="pt-BR" altLang="pt-BR" dirty="0" smtClean="0"/>
              <a:t>responder perguntas.</a:t>
            </a:r>
            <a:endParaRPr lang="pt-BR" altLang="pt-BR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É o </a:t>
            </a:r>
            <a:r>
              <a:rPr lang="pt-BR" altLang="pt-BR" dirty="0"/>
              <a:t>que temos </a:t>
            </a:r>
            <a:r>
              <a:rPr lang="pt-BR" altLang="pt-BR" dirty="0" smtClean="0"/>
              <a:t>hoje.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 smtClean="0"/>
              <a:t>IA </a:t>
            </a:r>
            <a:r>
              <a:rPr lang="pt-BR" altLang="pt-BR" b="1" dirty="0"/>
              <a:t>Geral: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O </a:t>
            </a:r>
            <a:r>
              <a:rPr lang="pt-BR" altLang="pt-BR" dirty="0"/>
              <a:t>"Santo </a:t>
            </a:r>
            <a:r>
              <a:rPr lang="pt-BR" altLang="pt-BR" dirty="0" smtClean="0"/>
              <a:t>Graal“.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Tem a capacidade </a:t>
            </a:r>
            <a:r>
              <a:rPr lang="pt-BR" dirty="0"/>
              <a:t>de aprender </a:t>
            </a:r>
            <a:r>
              <a:rPr lang="pt-BR" b="1" dirty="0"/>
              <a:t>qualquer</a:t>
            </a:r>
            <a:r>
              <a:rPr lang="pt-BR" dirty="0"/>
              <a:t> tarefa que um ser humano </a:t>
            </a:r>
            <a:r>
              <a:rPr lang="pt-BR" dirty="0" smtClean="0"/>
              <a:t>consegue.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i="1" dirty="0" err="1" smtClean="0"/>
              <a:t>Spoiler</a:t>
            </a:r>
            <a:r>
              <a:rPr lang="pt-BR" altLang="pt-BR" dirty="0"/>
              <a:t>: Ainda não chegamos </a:t>
            </a:r>
            <a:r>
              <a:rPr lang="pt-BR" altLang="pt-BR" dirty="0" smtClean="0"/>
              <a:t>lá, mas </a:t>
            </a:r>
            <a:r>
              <a:rPr lang="pt-BR" dirty="0" smtClean="0"/>
              <a:t>dizem </a:t>
            </a:r>
            <a:r>
              <a:rPr lang="pt-BR" dirty="0"/>
              <a:t>que chega </a:t>
            </a:r>
            <a:r>
              <a:rPr lang="pt-BR" dirty="0" smtClean="0"/>
              <a:t>em breve.</a:t>
            </a:r>
            <a:endParaRPr lang="pt-BR" altLang="pt-BR" dirty="0"/>
          </a:p>
        </p:txBody>
      </p:sp>
      <p:pic>
        <p:nvPicPr>
          <p:cNvPr id="1026" name="Picture 2" descr="Agi Memes · ProgrammerHumor.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150818"/>
            <a:ext cx="4172989" cy="369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6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Estreita vs. IA Geral</a:t>
            </a:r>
          </a:p>
        </p:txBody>
      </p:sp>
      <p:pic>
        <p:nvPicPr>
          <p:cNvPr id="4" name="Picture 4" descr="Elon Musk claims xAI will achieve AGI soon : r/BetterOffl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642"/>
          <a:stretch/>
        </p:blipFill>
        <p:spPr bwMode="auto">
          <a:xfrm>
            <a:off x="3624348" y="2132382"/>
            <a:ext cx="3557848" cy="383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3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Subáreas da IA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3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</a:t>
            </a:r>
            <a:r>
              <a:rPr lang="pt-BR" dirty="0" smtClean="0"/>
              <a:t>da 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918661" y="1825625"/>
            <a:ext cx="6051665" cy="4351338"/>
          </a:xfrm>
        </p:spPr>
        <p:txBody>
          <a:bodyPr/>
          <a:lstStyle/>
          <a:p>
            <a:r>
              <a:rPr lang="pt-BR" dirty="0"/>
              <a:t>C</a:t>
            </a:r>
            <a:r>
              <a:rPr lang="pt-BR" dirty="0" smtClean="0"/>
              <a:t>riar </a:t>
            </a:r>
            <a:r>
              <a:rPr lang="pt-BR" dirty="0"/>
              <a:t>máquinas que imitem </a:t>
            </a:r>
            <a:r>
              <a:rPr lang="pt-BR" dirty="0" smtClean="0"/>
              <a:t>todas as nuances da </a:t>
            </a:r>
            <a:r>
              <a:rPr lang="pt-BR" dirty="0"/>
              <a:t>inteligência humana é um problema </a:t>
            </a:r>
            <a:r>
              <a:rPr lang="pt-BR" dirty="0" smtClean="0"/>
              <a:t>extremamente complexo </a:t>
            </a:r>
            <a:r>
              <a:rPr lang="pt-BR" dirty="0"/>
              <a:t>e difícil de ser resolvido de uma só vez. </a:t>
            </a:r>
          </a:p>
          <a:p>
            <a:r>
              <a:rPr lang="pt-BR" dirty="0"/>
              <a:t>Sendo assim, divide-se o problema em problemas menores, chamadas de subáreas da IA.</a:t>
            </a:r>
          </a:p>
          <a:p>
            <a:endParaRPr lang="pt-BR" dirty="0"/>
          </a:p>
        </p:txBody>
      </p:sp>
      <p:grpSp>
        <p:nvGrpSpPr>
          <p:cNvPr id="21" name="Grupo 3">
            <a:extLst>
              <a:ext uri="{FF2B5EF4-FFF2-40B4-BE49-F238E27FC236}">
                <a16:creationId xmlns="" xmlns:a16="http://schemas.microsoft.com/office/drawing/2014/main" id="{555F1D6B-9A71-6776-0348-F64A8C661240}"/>
              </a:ext>
            </a:extLst>
          </p:cNvPr>
          <p:cNvGrpSpPr/>
          <p:nvPr/>
        </p:nvGrpSpPr>
        <p:grpSpPr>
          <a:xfrm>
            <a:off x="757026" y="2850485"/>
            <a:ext cx="4141448" cy="2277374"/>
            <a:chOff x="8050552" y="3475960"/>
            <a:chExt cx="4141448" cy="2277374"/>
          </a:xfrm>
        </p:grpSpPr>
        <p:grpSp>
          <p:nvGrpSpPr>
            <p:cNvPr id="22" name="Agrupar 5">
              <a:extLst>
                <a:ext uri="{FF2B5EF4-FFF2-40B4-BE49-F238E27FC236}">
                  <a16:creationId xmlns="" xmlns:a16="http://schemas.microsoft.com/office/drawing/2014/main" id="{401CE17A-127C-394B-0CDF-E95F8D849B19}"/>
                </a:ext>
              </a:extLst>
            </p:cNvPr>
            <p:cNvGrpSpPr/>
            <p:nvPr/>
          </p:nvGrpSpPr>
          <p:grpSpPr>
            <a:xfrm>
              <a:off x="8595731" y="3475960"/>
              <a:ext cx="3016858" cy="2277374"/>
              <a:chOff x="9273707" y="365125"/>
              <a:chExt cx="2918293" cy="2351181"/>
            </a:xfrm>
          </p:grpSpPr>
          <p:pic>
            <p:nvPicPr>
              <p:cNvPr id="31" name="Picture 2" descr="Image result for umbrella">
                <a:extLst>
                  <a:ext uri="{FF2B5EF4-FFF2-40B4-BE49-F238E27FC236}">
                    <a16:creationId xmlns="" xmlns:a16="http://schemas.microsoft.com/office/drawing/2014/main" id="{C2161EBA-B881-143F-1862-DD68CCC48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">
                <a:extLst>
                  <a:ext uri="{FF2B5EF4-FFF2-40B4-BE49-F238E27FC236}">
                    <a16:creationId xmlns="" xmlns:a16="http://schemas.microsoft.com/office/drawing/2014/main" id="{BE63D26C-3411-EE09-6FD2-80AE418BA9B9}"/>
                  </a:ext>
                </a:extLst>
              </p:cNvPr>
              <p:cNvSpPr txBox="1"/>
              <p:nvPr/>
            </p:nvSpPr>
            <p:spPr>
              <a:xfrm>
                <a:off x="10342888" y="710931"/>
                <a:ext cx="779931" cy="81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23" name="TextBox 5">
              <a:extLst>
                <a:ext uri="{FF2B5EF4-FFF2-40B4-BE49-F238E27FC236}">
                  <a16:creationId xmlns="" xmlns:a16="http://schemas.microsoft.com/office/drawing/2014/main" id="{BBF563B2-CB75-72AC-0E27-E73D2A8FF437}"/>
                </a:ext>
              </a:extLst>
            </p:cNvPr>
            <p:cNvSpPr txBox="1"/>
            <p:nvPr/>
          </p:nvSpPr>
          <p:spPr>
            <a:xfrm>
              <a:off x="10700907" y="4560298"/>
              <a:ext cx="769364" cy="41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ML</a:t>
              </a:r>
            </a:p>
          </p:txBody>
        </p:sp>
        <p:sp>
          <p:nvSpPr>
            <p:cNvPr id="24" name="TextBox 6">
              <a:extLst>
                <a:ext uri="{FF2B5EF4-FFF2-40B4-BE49-F238E27FC236}">
                  <a16:creationId xmlns="" xmlns:a16="http://schemas.microsoft.com/office/drawing/2014/main" id="{E515ABAF-3FB2-1D22-F585-66BC73913B23}"/>
                </a:ext>
              </a:extLst>
            </p:cNvPr>
            <p:cNvSpPr txBox="1"/>
            <p:nvPr/>
          </p:nvSpPr>
          <p:spPr>
            <a:xfrm>
              <a:off x="9240908" y="4539723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PLN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="" xmlns:a16="http://schemas.microsoft.com/office/drawing/2014/main" id="{A321A605-8395-9951-C0EE-86DB84A37C56}"/>
                </a:ext>
              </a:extLst>
            </p:cNvPr>
            <p:cNvSpPr txBox="1"/>
            <p:nvPr/>
          </p:nvSpPr>
          <p:spPr>
            <a:xfrm>
              <a:off x="8050552" y="4432754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Robótica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="" xmlns:a16="http://schemas.microsoft.com/office/drawing/2014/main" id="{8FDDFD27-211B-CD13-48A6-2BB852839959}"/>
                </a:ext>
              </a:extLst>
            </p:cNvPr>
            <p:cNvSpPr txBox="1"/>
            <p:nvPr/>
          </p:nvSpPr>
          <p:spPr>
            <a:xfrm>
              <a:off x="10211351" y="4511010"/>
              <a:ext cx="591890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VC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="" xmlns:a16="http://schemas.microsoft.com/office/drawing/2014/main" id="{755C0863-4C24-58ED-8A1B-6E08EC7EC9CB}"/>
                </a:ext>
              </a:extLst>
            </p:cNvPr>
            <p:cNvSpPr txBox="1"/>
            <p:nvPr/>
          </p:nvSpPr>
          <p:spPr>
            <a:xfrm>
              <a:off x="10374631" y="4919705"/>
              <a:ext cx="181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Representação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="" xmlns:a16="http://schemas.microsoft.com/office/drawing/2014/main" id="{0BF3BE4E-925A-D156-131D-E03D7F34B031}"/>
                </a:ext>
              </a:extLst>
            </p:cNvPr>
            <p:cNvSpPr txBox="1"/>
            <p:nvPr/>
          </p:nvSpPr>
          <p:spPr>
            <a:xfrm>
              <a:off x="10252699" y="5323822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Planejamento</a:t>
              </a:r>
            </a:p>
          </p:txBody>
        </p:sp>
        <p:sp>
          <p:nvSpPr>
            <p:cNvPr id="29" name="TextBox 14">
              <a:extLst>
                <a:ext uri="{FF2B5EF4-FFF2-40B4-BE49-F238E27FC236}">
                  <a16:creationId xmlns="" xmlns:a16="http://schemas.microsoft.com/office/drawing/2014/main" id="{70870E9C-AB42-25C3-EC9A-BC9123F5E97E}"/>
                </a:ext>
              </a:extLst>
            </p:cNvPr>
            <p:cNvSpPr txBox="1"/>
            <p:nvPr/>
          </p:nvSpPr>
          <p:spPr>
            <a:xfrm>
              <a:off x="8998429" y="5374342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IAG</a:t>
              </a:r>
            </a:p>
          </p:txBody>
        </p:sp>
        <p:sp>
          <p:nvSpPr>
            <p:cNvPr id="30" name="TextBox 7">
              <a:extLst>
                <a:ext uri="{FF2B5EF4-FFF2-40B4-BE49-F238E27FC236}">
                  <a16:creationId xmlns="" xmlns:a16="http://schemas.microsoft.com/office/drawing/2014/main" id="{8B69939C-79E4-D362-4114-C95FA6AA9320}"/>
                </a:ext>
              </a:extLst>
            </p:cNvPr>
            <p:cNvSpPr txBox="1"/>
            <p:nvPr/>
          </p:nvSpPr>
          <p:spPr>
            <a:xfrm>
              <a:off x="8353960" y="4919705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Raciocínio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</a:t>
            </a:r>
            <a:r>
              <a:rPr lang="pt-BR" dirty="0" smtClean="0"/>
              <a:t>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900" y="1825624"/>
            <a:ext cx="6604001" cy="5032375"/>
          </a:xfrm>
        </p:spPr>
        <p:txBody>
          <a:bodyPr>
            <a:noAutofit/>
          </a:bodyPr>
          <a:lstStyle/>
          <a:p>
            <a:r>
              <a:rPr lang="pt-BR" dirty="0"/>
              <a:t>Processamento de linguagem </a:t>
            </a:r>
            <a:r>
              <a:rPr lang="pt-BR" dirty="0" smtClean="0"/>
              <a:t>natural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 linguagens humanas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Aplicações: tradução</a:t>
            </a:r>
            <a:r>
              <a:rPr lang="pt-BR" dirty="0"/>
              <a:t>, análise de </a:t>
            </a:r>
            <a:r>
              <a:rPr lang="pt-BR" dirty="0" smtClean="0"/>
              <a:t>sentimentos, </a:t>
            </a:r>
            <a:r>
              <a:rPr lang="pt-BR" i="1" dirty="0" err="1" smtClean="0"/>
              <a:t>chatbots</a:t>
            </a:r>
            <a:r>
              <a:rPr lang="pt-BR" dirty="0" smtClean="0"/>
              <a:t>, </a:t>
            </a:r>
            <a:r>
              <a:rPr lang="pt-BR" dirty="0"/>
              <a:t>modelos de linguagem (como GPT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  <a:p>
            <a:r>
              <a:rPr lang="pt-BR" dirty="0"/>
              <a:t>Raciocínio </a:t>
            </a:r>
            <a:r>
              <a:rPr lang="pt-BR" dirty="0" smtClean="0"/>
              <a:t>e representação </a:t>
            </a:r>
            <a:r>
              <a:rPr lang="pt-BR" dirty="0"/>
              <a:t>do </a:t>
            </a:r>
            <a:r>
              <a:rPr lang="pt-BR" dirty="0" smtClean="0"/>
              <a:t>conhecimento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Extração e armazenamento eficiente de conhecimento do mundo real</a:t>
            </a:r>
            <a:r>
              <a:rPr lang="pt-BR" dirty="0" smtClean="0">
                <a:cs typeface="Calibri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Resolução </a:t>
            </a:r>
            <a:r>
              <a:rPr lang="pt-BR" dirty="0">
                <a:cs typeface="Calibri"/>
              </a:rPr>
              <a:t>de problemas complexos a partir </a:t>
            </a:r>
            <a:r>
              <a:rPr lang="pt-BR" dirty="0" smtClean="0">
                <a:cs typeface="Calibri"/>
              </a:rPr>
              <a:t>do </a:t>
            </a:r>
            <a:r>
              <a:rPr lang="pt-BR" dirty="0">
                <a:cs typeface="Calibri"/>
              </a:rPr>
              <a:t>conhecimento </a:t>
            </a:r>
            <a:r>
              <a:rPr lang="pt-BR" dirty="0" smtClean="0">
                <a:cs typeface="Calibri"/>
              </a:rPr>
              <a:t>adquirido.</a:t>
            </a:r>
            <a:endParaRPr lang="pt-BR" dirty="0"/>
          </a:p>
        </p:txBody>
      </p:sp>
      <p:pic>
        <p:nvPicPr>
          <p:cNvPr id="4104" name="Picture 8" descr="Aplicabilidade do ChatGPT - Diário do Comércio">
            <a:extLst>
              <a:ext uri="{FF2B5EF4-FFF2-40B4-BE49-F238E27FC236}">
                <a16:creationId xmlns="" xmlns:a16="http://schemas.microsoft.com/office/drawing/2014/main" id="{EE7DEA1D-E28F-3462-6FA3-07D382DA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8" y="1825624"/>
            <a:ext cx="3813031" cy="19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tificial Intelligence : Definition, history and ri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48" y="4341811"/>
            <a:ext cx="3854446" cy="22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7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70515" y="1825624"/>
            <a:ext cx="6816437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Planejamento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Como as máquinas podem </a:t>
            </a:r>
            <a:r>
              <a:rPr lang="pt-BR" dirty="0"/>
              <a:t>decidir que ações tomar para atingir um objetivo, de forma eficiente e lógica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Dado onde estou e onde quero chegar, qual sequência de ações devo executar?</a:t>
            </a:r>
            <a:endParaRPr lang="pt-BR" dirty="0" smtClean="0"/>
          </a:p>
          <a:p>
            <a:r>
              <a:rPr lang="pt-BR" dirty="0" smtClean="0"/>
              <a:t>Robótica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Subárea que cria agentes físicos (i.e., robôs) </a:t>
            </a:r>
            <a:r>
              <a:rPr lang="pt-BR" dirty="0"/>
              <a:t>capazes de perceber o </a:t>
            </a:r>
            <a:r>
              <a:rPr lang="pt-BR" dirty="0" smtClean="0"/>
              <a:t>mundo e interagir com o ambiente.</a:t>
            </a:r>
            <a:endParaRPr lang="pt-BR" dirty="0"/>
          </a:p>
        </p:txBody>
      </p:sp>
      <p:pic>
        <p:nvPicPr>
          <p:cNvPr id="2050" name="Picture 2" descr="How AI Dots Can Learn to Solve a Maz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9588"/>
            <a:ext cx="3929300" cy="22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world's most advanced humanoid robot has revealed surprising  predictions about the future of the job market and the impact of artificial  intelligence on traditional professions - CPG Click Petróleo e Gá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99" y="4118721"/>
            <a:ext cx="3915476" cy="26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75" y="1825624"/>
            <a:ext cx="7471525" cy="5032375"/>
          </a:xfrm>
        </p:spPr>
        <p:txBody>
          <a:bodyPr>
            <a:noAutofit/>
          </a:bodyPr>
          <a:lstStyle/>
          <a:p>
            <a:r>
              <a:rPr lang="pt-BR" dirty="0"/>
              <a:t>Visão </a:t>
            </a:r>
            <a:r>
              <a:rPr lang="pt-BR" dirty="0" smtClean="0"/>
              <a:t>computacional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 imagens e vídeos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Tarefas: </a:t>
            </a:r>
            <a:r>
              <a:rPr lang="pt-BR" dirty="0" smtClean="0"/>
              <a:t>Classificação e detecção </a:t>
            </a:r>
            <a:r>
              <a:rPr lang="pt-BR" dirty="0"/>
              <a:t>de objetos, segmentação, reconhecimento facial.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Aplicações: Carros autônomos, filtros do Instagram, diagnóstico por imagem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028" name="Picture 4" descr="Understanding Object Detection in Computer Vis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8" y="2043599"/>
            <a:ext cx="3695117" cy="18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 carro autônomo - Iberdro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" y="4280296"/>
            <a:ext cx="2939588" cy="16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 Old-Age Filter: See Your Future Self Online for Fre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520" y="4773582"/>
            <a:ext cx="2884920" cy="1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5 Computer Visions Projects You Can Do Right No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818" y="4773582"/>
            <a:ext cx="2789082" cy="196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evice Face Recognition Alarm System Al Face Recognition Time Attendance  Access Control 20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02" y="4280296"/>
            <a:ext cx="2569381" cy="1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5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Vocês sabem quais são os grandes desafios da </a:t>
            </a:r>
            <a:r>
              <a:rPr lang="pt-BR" sz="6600" dirty="0"/>
              <a:t>visão </a:t>
            </a:r>
            <a:r>
              <a:rPr lang="pt-BR" sz="6600" dirty="0" smtClean="0"/>
              <a:t>computacional?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2890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edeTV! Em rede com voc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9" y="956055"/>
            <a:ext cx="477202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deTV! Em rede com voc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049" y="997560"/>
            <a:ext cx="47625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403430" y="5693385"/>
            <a:ext cx="2954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Frango frito </a:t>
            </a:r>
            <a:r>
              <a:rPr lang="pt-BR" dirty="0"/>
              <a:t>ou </a:t>
            </a:r>
            <a:r>
              <a:rPr lang="pt-BR" dirty="0" err="1" smtClean="0"/>
              <a:t>labradoodles</a:t>
            </a:r>
            <a:r>
              <a:rPr lang="pt-BR" dirty="0"/>
              <a:t>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128522" y="5693385"/>
            <a:ext cx="21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Muffin</a:t>
            </a:r>
            <a:r>
              <a:rPr lang="pt-BR" dirty="0" smtClean="0"/>
              <a:t> ou </a:t>
            </a:r>
            <a:r>
              <a:rPr lang="pt-BR" dirty="0" err="1"/>
              <a:t>chiuahua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39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530" y="1825624"/>
            <a:ext cx="6324369" cy="5032375"/>
          </a:xfrm>
        </p:spPr>
        <p:txBody>
          <a:bodyPr>
            <a:noAutofit/>
          </a:bodyPr>
          <a:lstStyle/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 (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- </a:t>
            </a:r>
            <a:r>
              <a:rPr lang="pt-BR" dirty="0" smtClean="0"/>
              <a:t>ML)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Criação de máquinas que aprendem através de experiências </a:t>
            </a:r>
            <a:r>
              <a:rPr lang="pt-BR" dirty="0" smtClean="0">
                <a:cs typeface="Calibri"/>
              </a:rPr>
              <a:t>prévias sem serem explicitamente programadas.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Os algoritmos de ML podem ser agrupados em três principais paradigmas de aprendizado: supervisionado, não-supervisionado e por reforço.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err="1"/>
              <a:t>Deep</a:t>
            </a:r>
            <a:r>
              <a:rPr lang="pt-BR" b="1" dirty="0"/>
              <a:t> Learning (DL):</a:t>
            </a:r>
            <a:r>
              <a:rPr lang="pt-BR" dirty="0"/>
              <a:t> </a:t>
            </a:r>
            <a:r>
              <a:rPr lang="pt-BR" dirty="0" smtClean="0"/>
              <a:t>é uma </a:t>
            </a:r>
            <a:r>
              <a:rPr lang="pt-BR" dirty="0"/>
              <a:t>subárea do ML que utiliza </a:t>
            </a:r>
            <a:r>
              <a:rPr lang="pt-BR" dirty="0" smtClean="0"/>
              <a:t>redes </a:t>
            </a:r>
            <a:r>
              <a:rPr lang="pt-BR" dirty="0"/>
              <a:t>n</a:t>
            </a:r>
            <a:r>
              <a:rPr lang="pt-BR" dirty="0" smtClean="0"/>
              <a:t>eurais profundas (i.e., com muitas camadas) </a:t>
            </a:r>
            <a:r>
              <a:rPr lang="pt-BR" dirty="0"/>
              <a:t>para aprender padrões complexos (como imagens e voz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</p:txBody>
      </p:sp>
      <p:pic>
        <p:nvPicPr>
          <p:cNvPr id="2050" name="Picture 2" descr="Machine Learning: O que é, Para Que Serve e Como Funciona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2630875"/>
            <a:ext cx="5380701" cy="26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457824" y="5321226"/>
            <a:ext cx="279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ML é a base da </a:t>
            </a:r>
            <a:r>
              <a:rPr lang="pt-BR" dirty="0"/>
              <a:t>IA moderna.</a:t>
            </a:r>
          </a:p>
        </p:txBody>
      </p:sp>
    </p:spTree>
    <p:extLst>
      <p:ext uri="{BB962C8B-B14F-4D97-AF65-F5344CB8AC3E}">
        <p14:creationId xmlns:p14="http://schemas.microsoft.com/office/powerpoint/2010/main" val="738383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 (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- </a:t>
            </a:r>
            <a:r>
              <a:rPr lang="pt-BR" dirty="0" smtClean="0"/>
              <a:t>ML)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Diferente do paradigma clássico de programação, a máquina aprende o “programa” a partir dos dados.</a:t>
            </a:r>
            <a:endParaRPr lang="pt-BR" dirty="0"/>
          </a:p>
        </p:txBody>
      </p:sp>
      <p:pic>
        <p:nvPicPr>
          <p:cNvPr id="2052" name="Picture 4" descr="Machine Learning vs. Traditional Programming | by Muhammad Muhsi Sidik |  Python in Plain Englis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4" r="1745" b="23582"/>
          <a:stretch/>
        </p:blipFill>
        <p:spPr bwMode="auto">
          <a:xfrm>
            <a:off x="1627684" y="3059084"/>
            <a:ext cx="9418136" cy="25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322022" y="5890598"/>
            <a:ext cx="7547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Por exemplo, nós </a:t>
            </a:r>
            <a:r>
              <a:rPr lang="pt-BR" dirty="0"/>
              <a:t>não dizemos à máquina "como" identificar um spam; nós mostramos o que é um spam e ela descobre as </a:t>
            </a:r>
            <a:r>
              <a:rPr lang="pt-BR" dirty="0" smtClean="0"/>
              <a:t>“regras” sozinha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14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PT" dirty="0" smtClean="0"/>
              <a:t>Inteligência </a:t>
            </a:r>
            <a:r>
              <a:rPr lang="pt-PT" dirty="0"/>
              <a:t>artificial </a:t>
            </a:r>
            <a:r>
              <a:rPr lang="pt-PT" dirty="0" smtClean="0"/>
              <a:t>geral</a:t>
            </a:r>
            <a:endParaRPr lang="pt-P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Criação de máquinas que </a:t>
            </a:r>
            <a:r>
              <a:rPr lang="pt-BR" dirty="0" smtClean="0"/>
              <a:t>emulem as características dos seres </a:t>
            </a:r>
            <a:r>
              <a:rPr lang="pt-BR" dirty="0"/>
              <a:t>humanos. 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É o resultado da união das “peças” representadas por cada subárea da 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É a meta final da IA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3074" name="Picture 2" descr="The Rise of A.I. in Sci-Fi - PopOpt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670" y="3657007"/>
            <a:ext cx="5104660" cy="29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57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8754</TotalTime>
  <Words>3700</Words>
  <Application>Microsoft Office PowerPoint</Application>
  <PresentationFormat>Widescreen</PresentationFormat>
  <Paragraphs>393</Paragraphs>
  <Slides>40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Onde se aplica IA?</vt:lpstr>
      <vt:lpstr>Que tipos de problemas a IA resolve?</vt:lpstr>
      <vt:lpstr>IA Estreita vs. IA Geral</vt:lpstr>
      <vt:lpstr>IA Estreita vs. IA Geral</vt:lpstr>
      <vt:lpstr>Apresentação do PowerPoint</vt:lpstr>
      <vt:lpstr>O problema da IA</vt:lpstr>
      <vt:lpstr>Subáreas da IA</vt:lpstr>
      <vt:lpstr>Subáreas da IA</vt:lpstr>
      <vt:lpstr>Subáreas da inteligência artificial</vt:lpstr>
      <vt:lpstr>Apresentação do PowerPoint</vt:lpstr>
      <vt:lpstr>Apresentação do PowerPoint</vt:lpstr>
      <vt:lpstr>Subáreas da inteligência artificial</vt:lpstr>
      <vt:lpstr>Subáreas da inteligência artificial</vt:lpstr>
      <vt:lpstr>Subáreas da inteligência artificial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1850</cp:revision>
  <dcterms:created xsi:type="dcterms:W3CDTF">2020-01-20T13:50:05Z</dcterms:created>
  <dcterms:modified xsi:type="dcterms:W3CDTF">2026-01-11T03:43:12Z</dcterms:modified>
</cp:coreProperties>
</file>